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olors1.xml" ContentType="application/vnd.ms-office.chartcolorstyle+xml"/>
  <Override PartName="/ppt/slides/slide8.xml" ContentType="application/vnd.openxmlformats-officedocument.presentationml.slide+xml"/>
  <Override PartName="/ppt/charts/colors2.xml" ContentType="application/vnd.ms-office.chartcolorstyle+xml"/>
  <Override PartName="/ppt/slideLayouts/slideLayout2.xml" ContentType="application/vnd.openxmlformats-officedocument.presentationml.slideLayout+xml"/>
  <Override PartName="/ppt/charts/style1.xml" ContentType="application/vnd.ms-office.chart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6" r:id="rId2"/>
    <p:sldId id="257" r:id="rId3"/>
    <p:sldId id="457" r:id="rId4"/>
    <p:sldId id="259" r:id="rId5"/>
    <p:sldId id="458" r:id="rId6"/>
    <p:sldId id="260" r:id="rId7"/>
    <p:sldId id="261" r:id="rId8"/>
    <p:sldId id="459" r:id="rId9"/>
    <p:sldId id="460" r:id="rId10"/>
    <p:sldId id="461" r:id="rId11"/>
    <p:sldId id="464" r:id="rId12"/>
    <p:sldId id="462" r:id="rId13"/>
    <p:sldId id="4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B0"/>
    <a:srgbClr val="578327"/>
    <a:srgbClr val="F88809"/>
    <a:srgbClr val="E57D00"/>
    <a:srgbClr val="8FB656"/>
    <a:srgbClr val="FFB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70"/>
  </p:normalViewPr>
  <p:slideViewPr>
    <p:cSldViewPr snapToGrid="0">
      <p:cViewPr varScale="1">
        <p:scale>
          <a:sx n="67" d="100"/>
          <a:sy n="67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D\EducationQuest%20Dropbox\Eric%20Drumheller\Do%20The%20FAFSA%20Nebraska\STBF%202026%20presentation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Reported</a:t>
            </a:r>
          </a:p>
        </c:rich>
      </c:tx>
      <c:layout>
        <c:manualLayout>
          <c:xMode val="edge"/>
          <c:yMode val="edge"/>
          <c:x val="0.345296875"/>
          <c:y val="6.3672935693343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Reported</c:v>
                </c:pt>
              </c:strCache>
            </c:strRef>
          </c:tx>
          <c:spPr>
            <a:solidFill>
              <a:srgbClr val="F88809"/>
            </a:solidFill>
            <a:ln w="19050">
              <a:noFill/>
            </a:ln>
            <a:effectLst>
              <a:outerShdw blurRad="338752" dist="38100" dir="2700000" algn="tl" rotWithShape="0">
                <a:prstClr val="black">
                  <a:alpha val="24970"/>
                </a:prstClr>
              </a:outerShdw>
            </a:effectLst>
          </c:spPr>
          <c:explosion val="3"/>
          <c:dPt>
            <c:idx val="0"/>
            <c:bubble3D val="0"/>
            <c:spPr>
              <a:solidFill>
                <a:srgbClr val="F88809"/>
              </a:solidFill>
              <a:ln w="19050">
                <a:noFill/>
              </a:ln>
              <a:effectLst>
                <a:outerShdw blurRad="338752" dist="38100" dir="2700000" algn="tl" rotWithShape="0">
                  <a:prstClr val="black">
                    <a:alpha val="2497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2F-8947-86C4-0679616BF65F}"/>
              </c:ext>
            </c:extLst>
          </c:dPt>
          <c:dPt>
            <c:idx val="1"/>
            <c:bubble3D val="0"/>
            <c:spPr>
              <a:solidFill>
                <a:srgbClr val="578327"/>
              </a:solidFill>
              <a:ln w="19050">
                <a:noFill/>
              </a:ln>
              <a:effectLst>
                <a:outerShdw blurRad="338752" dist="38100" dir="2700000" algn="tl" rotWithShape="0">
                  <a:prstClr val="black">
                    <a:alpha val="2497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2F-8947-86C4-0679616BF65F}"/>
              </c:ext>
            </c:extLst>
          </c:dPt>
          <c:dPt>
            <c:idx val="2"/>
            <c:bubble3D val="0"/>
            <c:spPr>
              <a:solidFill>
                <a:srgbClr val="FFC7B0"/>
              </a:solidFill>
              <a:ln w="19050">
                <a:noFill/>
              </a:ln>
              <a:effectLst>
                <a:outerShdw blurRad="338752" dist="38100" dir="2700000" algn="tl" rotWithShape="0">
                  <a:prstClr val="black">
                    <a:alpha val="2497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A2F-8947-86C4-0679616BF6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6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Opted out</c:v>
                </c:pt>
                <c:pt idx="2">
                  <c:v>Did not meet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0.63300000000000001</c:v>
                </c:pt>
                <c:pt idx="1">
                  <c:v>0.36499999999999999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F-8947-86C4-0679616B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'CCPE data'!$C$1</c:f>
              <c:strCache>
                <c:ptCount val="1"/>
                <c:pt idx="0">
                  <c:v>Nebraska FAFSA Completion</c:v>
                </c:pt>
              </c:strCache>
            </c:strRef>
          </c:tx>
          <c:spPr>
            <a:solidFill>
              <a:srgbClr val="0095B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E971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A-4FFE-AB83-E098CEDCEA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'CCPE data'!$B$2:$B$9</c:f>
              <c:strCach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 to date*</c:v>
                </c:pt>
              </c:strCache>
            </c:strRef>
          </c:cat>
          <c:val>
            <c:numRef>
              <c:f>'CCPE data'!$C$2:$C$9</c:f>
              <c:numCache>
                <c:formatCode>0.0%</c:formatCode>
                <c:ptCount val="8"/>
                <c:pt idx="0">
                  <c:v>0.61</c:v>
                </c:pt>
                <c:pt idx="1">
                  <c:v>0.56499999999999995</c:v>
                </c:pt>
                <c:pt idx="2">
                  <c:v>0.53100000000000003</c:v>
                </c:pt>
                <c:pt idx="3">
                  <c:v>0.502</c:v>
                </c:pt>
                <c:pt idx="4">
                  <c:v>0.48399999999999999</c:v>
                </c:pt>
                <c:pt idx="5">
                  <c:v>0.44500000000000001</c:v>
                </c:pt>
                <c:pt idx="6">
                  <c:v>0.55000000000000004</c:v>
                </c:pt>
                <c:pt idx="7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A-4FFE-AB83-E098CEDCEA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5595824"/>
        <c:axId val="2075596304"/>
      </c:barChart>
      <c:catAx>
        <c:axId val="207559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5596304"/>
        <c:crosses val="autoZero"/>
        <c:auto val="1"/>
        <c:lblAlgn val="ctr"/>
        <c:lblOffset val="100"/>
        <c:noMultiLvlLbl val="0"/>
      </c:catAx>
      <c:valAx>
        <c:axId val="2075596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55958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B06AC-B936-D047-AE60-8B0D1189F1CB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7DA1-0DE2-204A-B81C-0A4FFD8F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E2EB-5E95-A558-1C5C-522A21FEA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DB1F2-5387-89E6-7BD2-F136D6C75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1E445-0EE2-09FA-6A87-ABF7AD78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6FBAC-1AC8-338D-0A3E-04CC5B73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4CDC8-2094-D781-600C-71BC3AD8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182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6D4E-80FD-AD8D-22F4-AB1CF7EF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5653D-6659-5851-73AB-251E44ADE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746C-C2AF-6637-9438-02872E09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71630-71AE-35E5-1B94-E9D19E25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BC917-D5D5-44C9-859D-797D4D6F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43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894D0-A97E-D26E-6EA6-291BFC0C4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30ADB-585C-B0D2-C7CF-DBFB50EFA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6218A-83F2-8ADA-F08D-3E4FB971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7F470-8AA9-EE75-2D86-602C7852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1D77E-0977-72AD-135C-7ACE0ECB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25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EE28AC-B198-18E0-ED4E-8EDC0EA73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2939" y="2251734"/>
            <a:ext cx="1467912" cy="1467912"/>
          </a:xfrm>
          <a:prstGeom prst="ellipse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/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299AAEF-8024-8AD8-D371-2F44463EB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6293" y="2242720"/>
            <a:ext cx="1467912" cy="1467912"/>
          </a:xfrm>
          <a:prstGeom prst="ellipse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/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A8C3187E-5113-148D-E62C-3D4FC61205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9409" y="2251734"/>
            <a:ext cx="1467912" cy="1467912"/>
          </a:xfrm>
          <a:prstGeom prst="ellipse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/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DF11F8B5-75DD-5CF0-4F99-454F583F31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59342" y="2237491"/>
            <a:ext cx="1467912" cy="1467912"/>
          </a:xfrm>
          <a:prstGeom prst="ellipse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/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345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B183-21F3-0CA5-97C3-BF158E59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077C-5FF4-9C8E-A4CB-6E1782F5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F7C3-C2A3-3EC7-1F85-86E13C28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E22E-6E36-98A9-6509-42F136BC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5C61-6010-47C4-5F85-9CA9FAA1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19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6E89-8429-C3B3-9386-78865725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1AC5F-997A-5F1E-73EE-61B7FAE7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A47D4-A464-0E83-E963-8CF42DF5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A716-A0D3-F209-D16C-34349AA1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D0AE-8283-1D14-9F85-A7FA6A57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72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8838-F556-D6D4-552D-C4D104F5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1672-FE99-4C8F-0B2F-B4E3DD796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A60C6-C279-32F7-1996-F383AFFD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ED397-8AD3-02E3-D22C-2BFA880E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A1BE0-65EB-880E-CFDE-D58F06C6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C58D2-34A0-2ACA-DD82-0F5F4D9B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99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5C80-53D1-5925-8334-E79E881D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DDB7F-D6DA-CB0B-9107-C93AB095D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011A9-58B8-5D90-BD77-5B84D18B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A988F-4CDC-17C9-0BA3-68CC511C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60D9B-9B1B-74FC-F407-B05027512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8BFF5-D715-D4D9-9C0C-D61E963C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1C4E1-FDA9-AFF3-7F3C-F5E4CC76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8099A-93A5-AEC1-3C5E-59895759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62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5F3F-50A4-DFCC-7684-C3DBAFDA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43441-82A3-B46D-6BCB-DF703E0C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02B68-2FB1-CD97-CCBC-922605B4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60A48-AF30-6042-BDB1-F1F37FAA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447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D5D5A-1EA4-AA8D-35FA-C178AA34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DC08B-05DD-2796-05E1-FDF1CFE1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78AB-A41F-2DE2-EDCB-F08F2B38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69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7E25-F3F4-3F7F-D18D-E0D4E659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804D-BEC2-F1CF-463A-E78B6783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24454-BA4C-EBBC-47EF-0D7DD5D3C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31535-3E19-2ED6-563F-195F9935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CA132-645C-8885-0509-FEBC2985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8B39C-048C-63D2-6CEC-04AD6F9A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97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C91E-FA0A-9483-D86F-BC38B50A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0EAD4-072A-7CA7-B174-0FED41B30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F4E14-46DB-2D72-BE93-6DDC4103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5B0B3-84F7-BBC0-1A3B-E179EB79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02773-95D5-5494-A7E9-2E88F1B8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74F26-874A-A7CB-1A67-C83B0C5C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133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B6F02-2C87-C203-8E13-5E27D3E6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73EFB-2FB7-08BF-E1ED-53B2A393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126DE-C88F-95F0-775B-F90C58C57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14276-4C69-45A6-A821-0C6C5F79AAD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D0D1-CC21-B60C-80B5-176DDEC92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4D41C-2E60-A885-965D-DC17D25A2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BDD0-FDBE-403D-A60A-CBCE652F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dianasch/51407148772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odeinalbis.blogspot.com/2020/03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2BDAC-A902-AAA6-D6EC-BB45B3678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94073A-E2A8-BF31-37D4-8C8EA0765A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2"/>
          <a:stretch>
            <a:fillRect/>
          </a:stretch>
        </p:blipFill>
        <p:spPr>
          <a:xfrm>
            <a:off x="6108646" y="0"/>
            <a:ext cx="6083354" cy="688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47010-8D30-5841-5D98-0A31E3C4B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72"/>
          <a:stretch>
            <a:fillRect/>
          </a:stretch>
        </p:blipFill>
        <p:spPr>
          <a:xfrm>
            <a:off x="0" y="0"/>
            <a:ext cx="8630940" cy="688364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20EAA19-3C76-3799-A919-FE733687DE7F}"/>
              </a:ext>
            </a:extLst>
          </p:cNvPr>
          <p:cNvSpPr txBox="1"/>
          <p:nvPr/>
        </p:nvSpPr>
        <p:spPr>
          <a:xfrm>
            <a:off x="708832" y="2210931"/>
            <a:ext cx="7029954" cy="1846659"/>
          </a:xfrm>
          <a:prstGeom prst="rect">
            <a:avLst/>
          </a:prstGeom>
          <a:effectLst>
            <a:outerShdw blurRad="344694" dist="38100" dir="2700000" algn="tl" rotWithShape="0">
              <a:prstClr val="black">
                <a:alpha val="2568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Better Together: Navigating </a:t>
            </a:r>
            <a:r>
              <a:rPr lang="en-US" sz="4000" b="1" dirty="0">
                <a:solidFill>
                  <a:srgbClr val="F8880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Universal FAFSA 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Through Strategic State Partnerships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50B40-A8F4-46E1-D00C-3575E4974FDA}"/>
              </a:ext>
            </a:extLst>
          </p:cNvPr>
          <p:cNvSpPr txBox="1"/>
          <p:nvPr/>
        </p:nvSpPr>
        <p:spPr>
          <a:xfrm>
            <a:off x="1156996" y="435429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2128F-7842-AA61-0C98-DE84B72E6C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69" y="674954"/>
            <a:ext cx="2269033" cy="111682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5E1C690-3DDF-3F3E-DA33-05C9ED7A5FDF}"/>
              </a:ext>
            </a:extLst>
          </p:cNvPr>
          <p:cNvSpPr txBox="1">
            <a:spLocks/>
          </p:cNvSpPr>
          <p:nvPr/>
        </p:nvSpPr>
        <p:spPr>
          <a:xfrm>
            <a:off x="674965" y="4631327"/>
            <a:ext cx="9144000" cy="1274758"/>
          </a:xfrm>
          <a:prstGeom prst="rect">
            <a:avLst/>
          </a:prstGeom>
          <a:effectLst>
            <a:outerShdw blurRad="344694" dist="38100" dir="2700000" algn="tl" rotWithShape="0">
              <a:prstClr val="black">
                <a:alpha val="2568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College Affordability Summit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Midwestern Higher Education Compact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11, 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91712-7E2E-5DF9-C59D-97125103919C}"/>
              </a:ext>
            </a:extLst>
          </p:cNvPr>
          <p:cNvCxnSpPr/>
          <p:nvPr/>
        </p:nvCxnSpPr>
        <p:spPr>
          <a:xfrm>
            <a:off x="749890" y="4355747"/>
            <a:ext cx="37719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D79E7-5497-071C-FB0A-7C7CD41E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47" y="614458"/>
            <a:ext cx="1237821" cy="12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401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9D15-A1B0-934A-65BD-BC8CC9156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348D7-86F4-9173-3E12-B54BCFF1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03CD717-7BB6-6C08-FE22-35E03056D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725603"/>
              </p:ext>
            </p:extLst>
          </p:nvPr>
        </p:nvGraphicFramePr>
        <p:xfrm>
          <a:off x="2032000" y="648695"/>
          <a:ext cx="8128000" cy="598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90427AD-CF28-3339-4AEA-7F76BE3D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87"/>
            <a:ext cx="10515600" cy="1325563"/>
          </a:xfrm>
          <a:effectLst>
            <a:outerShdw blurRad="368199" dist="38100" dir="2700000" algn="tl" rotWithShape="0">
              <a:prstClr val="black">
                <a:alpha val="23894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FAFSA Completion</a:t>
            </a:r>
          </a:p>
        </p:txBody>
      </p:sp>
    </p:spTree>
    <p:extLst>
      <p:ext uri="{BB962C8B-B14F-4D97-AF65-F5344CB8AC3E}">
        <p14:creationId xmlns:p14="http://schemas.microsoft.com/office/powerpoint/2010/main" val="35894338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5835F-49A2-C3EA-1DA7-DD79E8E20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E2319B-73E9-5BCD-F96A-02FB2C215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EF8CA-4ED7-6912-C88C-2C89DBB28242}"/>
              </a:ext>
            </a:extLst>
          </p:cNvPr>
          <p:cNvSpPr txBox="1"/>
          <p:nvPr/>
        </p:nvSpPr>
        <p:spPr>
          <a:xfrm>
            <a:off x="537633" y="6077522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of May 26, 2026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Nebraska Coordinating Commission for Postsecondary 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52BB48-7FD2-8E2D-41C7-3CDF02590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745399"/>
              </p:ext>
            </p:extLst>
          </p:nvPr>
        </p:nvGraphicFramePr>
        <p:xfrm>
          <a:off x="451821" y="462579"/>
          <a:ext cx="11338560" cy="50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2186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0280-1251-4F53-32C6-6D0D3673A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10098-D141-A19E-2A09-F78D08EBA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7008D-5DC6-E28D-EB6E-0E65C13F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" y="5725560"/>
            <a:ext cx="1471172" cy="724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A63256-31F6-9327-367A-1BF7FD75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D5816F-DC9E-C625-334C-A3AE9403D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>
            <a:fillRect/>
          </a:stretch>
        </p:blipFill>
        <p:spPr>
          <a:xfrm>
            <a:off x="417095" y="1628630"/>
            <a:ext cx="5261811" cy="522937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0C0ED88-AF46-C924-8777-B3A876B6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42" y="3252703"/>
            <a:ext cx="4006515" cy="1325563"/>
          </a:xfrm>
          <a:effectLst>
            <a:outerShdw blurRad="368199" dist="38100" dir="2700000" algn="tl" rotWithShape="0">
              <a:prstClr val="black">
                <a:alpha val="23894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Ahead</a:t>
            </a:r>
          </a:p>
        </p:txBody>
      </p:sp>
    </p:spTree>
    <p:extLst>
      <p:ext uri="{BB962C8B-B14F-4D97-AF65-F5344CB8AC3E}">
        <p14:creationId xmlns:p14="http://schemas.microsoft.com/office/powerpoint/2010/main" val="31875270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B401B-13D6-A574-75F3-21505A78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4E4F27-9916-585E-3E9E-46C8134E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9D546A9-63A6-9911-F3C1-8BCF16EF4D44}"/>
              </a:ext>
            </a:extLst>
          </p:cNvPr>
          <p:cNvSpPr txBox="1">
            <a:spLocks/>
          </p:cNvSpPr>
          <p:nvPr/>
        </p:nvSpPr>
        <p:spPr>
          <a:xfrm>
            <a:off x="838200" y="2188706"/>
            <a:ext cx="2739190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matter!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8A0BDDC-DF42-792D-DC88-600711405611}"/>
              </a:ext>
            </a:extLst>
          </p:cNvPr>
          <p:cNvSpPr txBox="1">
            <a:spLocks/>
          </p:cNvSpPr>
          <p:nvPr/>
        </p:nvSpPr>
        <p:spPr>
          <a:xfrm>
            <a:off x="838200" y="251868"/>
            <a:ext cx="10515600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553E5-340E-BB78-28CB-076718D39084}"/>
              </a:ext>
            </a:extLst>
          </p:cNvPr>
          <p:cNvSpPr txBox="1">
            <a:spLocks/>
          </p:cNvSpPr>
          <p:nvPr/>
        </p:nvSpPr>
        <p:spPr>
          <a:xfrm>
            <a:off x="4985084" y="2188706"/>
            <a:ext cx="2221831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DAC26C-7244-F5E7-C4FA-35D608648B71}"/>
              </a:ext>
            </a:extLst>
          </p:cNvPr>
          <p:cNvSpPr txBox="1">
            <a:spLocks/>
          </p:cNvSpPr>
          <p:nvPr/>
        </p:nvSpPr>
        <p:spPr>
          <a:xfrm>
            <a:off x="8614609" y="2188705"/>
            <a:ext cx="2951748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Communicate!</a:t>
            </a:r>
          </a:p>
        </p:txBody>
      </p:sp>
      <p:pic>
        <p:nvPicPr>
          <p:cNvPr id="6" name="Graphic 5" descr="Handshake with solid fill">
            <a:extLst>
              <a:ext uri="{FF2B5EF4-FFF2-40B4-BE49-F238E27FC236}">
                <a16:creationId xmlns:a16="http://schemas.microsoft.com/office/drawing/2014/main" id="{D8AA3E06-06F5-4DF9-A870-7F6567D94E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930" y="3514268"/>
            <a:ext cx="1421729" cy="1421729"/>
          </a:xfrm>
          <a:prstGeom prst="rect">
            <a:avLst/>
          </a:prstGeom>
          <a:effectLst>
            <a:outerShdw blurRad="327639" dist="38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8" name="Graphic 7" descr="Body builder with solid fill">
            <a:extLst>
              <a:ext uri="{FF2B5EF4-FFF2-40B4-BE49-F238E27FC236}">
                <a16:creationId xmlns:a16="http://schemas.microsoft.com/office/drawing/2014/main" id="{FF3CFA83-BF6C-BB69-7FEA-F4C581CDD8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7145" y="3514269"/>
            <a:ext cx="1421728" cy="1421728"/>
          </a:xfrm>
          <a:prstGeom prst="rect">
            <a:avLst/>
          </a:prstGeom>
          <a:effectLst>
            <a:outerShdw blurRad="327639" dist="38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1" name="Graphic 10" descr="Chat with solid fill">
            <a:extLst>
              <a:ext uri="{FF2B5EF4-FFF2-40B4-BE49-F238E27FC236}">
                <a16:creationId xmlns:a16="http://schemas.microsoft.com/office/drawing/2014/main" id="{333F7096-45D2-4668-BC70-D5BA634886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9619" y="3516982"/>
            <a:ext cx="1421728" cy="1421728"/>
          </a:xfrm>
          <a:prstGeom prst="rect">
            <a:avLst/>
          </a:prstGeom>
          <a:effectLst>
            <a:outerShdw blurRad="327639" dist="38100" dir="2700000" algn="tl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814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692AA-744F-02AB-8BC2-651038B8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Moving to Omaha? Here Are 16 Things to Know | Extra Space Storage">
            <a:extLst>
              <a:ext uri="{FF2B5EF4-FFF2-40B4-BE49-F238E27FC236}">
                <a16:creationId xmlns:a16="http://schemas.microsoft.com/office/drawing/2014/main" id="{C2C8BCA7-DE3B-39A2-8EBF-BA7DA6F96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1021" r="27586" b="1021"/>
          <a:stretch>
            <a:fillRect/>
          </a:stretch>
        </p:blipFill>
        <p:spPr bwMode="auto">
          <a:xfrm>
            <a:off x="381000" y="228598"/>
            <a:ext cx="3657600" cy="6400799"/>
          </a:xfrm>
          <a:prstGeom prst="rect">
            <a:avLst/>
          </a:prstGeom>
          <a:noFill/>
          <a:ln>
            <a:noFill/>
          </a:ln>
          <a:effectLst>
            <a:outerShdw blurRad="352708" dist="38100" dir="2700000" algn="tl" rotWithShape="0">
              <a:prstClr val="black">
                <a:alpha val="2931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Platte, Nebraska - Guide to Living &amp; Working - MakeMyMove">
            <a:extLst>
              <a:ext uri="{FF2B5EF4-FFF2-40B4-BE49-F238E27FC236}">
                <a16:creationId xmlns:a16="http://schemas.microsoft.com/office/drawing/2014/main" id="{4C8EF6E9-EC00-D800-5A3E-4F6734592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56624" b="4952"/>
          <a:stretch>
            <a:fillRect/>
          </a:stretch>
        </p:blipFill>
        <p:spPr bwMode="auto">
          <a:xfrm>
            <a:off x="4267200" y="228597"/>
            <a:ext cx="3657600" cy="6400800"/>
          </a:xfrm>
          <a:prstGeom prst="rect">
            <a:avLst/>
          </a:prstGeom>
          <a:noFill/>
          <a:ln>
            <a:noFill/>
          </a:ln>
          <a:effectLst>
            <a:outerShdw blurRad="352708" dist="38100" dir="2700000" algn="tl" rotWithShape="0">
              <a:prstClr val="black">
                <a:alpha val="2931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29A08-E496-CA49-6572-F7BF1C301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914" t="-2" r="42300" b="666"/>
          <a:stretch>
            <a:fillRect/>
          </a:stretch>
        </p:blipFill>
        <p:spPr>
          <a:xfrm>
            <a:off x="8153400" y="228598"/>
            <a:ext cx="3657600" cy="6400799"/>
          </a:xfrm>
          <a:prstGeom prst="rect">
            <a:avLst/>
          </a:prstGeom>
          <a:ln>
            <a:noFill/>
          </a:ln>
          <a:effectLst>
            <a:outerShdw blurRad="352708" dist="38100" dir="2700000" algn="tl" rotWithShape="0">
              <a:prstClr val="black">
                <a:alpha val="2931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48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76A31-45AF-B391-986A-3EA4B6CE4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F98CE4-2FCA-D790-BAFC-10981A1AD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0" b="7796"/>
          <a:stretch>
            <a:fillRect/>
          </a:stretch>
        </p:blipFill>
        <p:spPr>
          <a:xfrm>
            <a:off x="-2" y="1147525"/>
            <a:ext cx="12192001" cy="571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5D820-C95D-0687-DF18-352EFDB22C93}"/>
              </a:ext>
            </a:extLst>
          </p:cNvPr>
          <p:cNvSpPr txBox="1"/>
          <p:nvPr/>
        </p:nvSpPr>
        <p:spPr>
          <a:xfrm>
            <a:off x="209550" y="285750"/>
            <a:ext cx="1045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Nebraska background…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21263-50F4-C0C3-82B4-5A044F82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7"/>
          <a:stretch>
            <a:fillRect/>
          </a:stretch>
        </p:blipFill>
        <p:spPr>
          <a:xfrm>
            <a:off x="0" y="0"/>
            <a:ext cx="12192001" cy="1393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E2D91-A703-4D4D-E37F-3205DD275806}"/>
              </a:ext>
            </a:extLst>
          </p:cNvPr>
          <p:cNvSpPr txBox="1"/>
          <p:nvPr/>
        </p:nvSpPr>
        <p:spPr>
          <a:xfrm>
            <a:off x="866774" y="265986"/>
            <a:ext cx="10458450" cy="861774"/>
          </a:xfrm>
          <a:prstGeom prst="rect">
            <a:avLst/>
          </a:prstGeom>
          <a:noFill/>
          <a:effectLst>
            <a:outerShdw blurRad="354998" dist="38100" dir="2700000" algn="tl" rotWithShape="0">
              <a:prstClr val="black">
                <a:alpha val="25963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background…</a:t>
            </a:r>
          </a:p>
        </p:txBody>
      </p:sp>
    </p:spTree>
    <p:extLst>
      <p:ext uri="{BB962C8B-B14F-4D97-AF65-F5344CB8AC3E}">
        <p14:creationId xmlns:p14="http://schemas.microsoft.com/office/powerpoint/2010/main" val="21210134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49056-6721-3002-B045-F645D9D8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92FE-9974-5B9C-2320-7F0BFC967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289" y="2868570"/>
            <a:ext cx="8186424" cy="1570037"/>
          </a:xfr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has a </a:t>
            </a:r>
            <a:r>
              <a:rPr lang="en-US" sz="3500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unicameral government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senators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serve two four-year terms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E476C-2DC3-3B5B-9C3E-CEDDF81A9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791" t="2341" r="31123" b="324"/>
          <a:stretch>
            <a:fillRect/>
          </a:stretch>
        </p:blipFill>
        <p:spPr>
          <a:xfrm>
            <a:off x="265571" y="1705977"/>
            <a:ext cx="3437147" cy="4752975"/>
          </a:xfrm>
          <a:prstGeom prst="rect">
            <a:avLst/>
          </a:prstGeom>
          <a:effectLst>
            <a:outerShdw blurRad="347365" dist="38100" dir="2700000" algn="tl" rotWithShape="0">
              <a:prstClr val="black">
                <a:alpha val="25667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CDDA4C-B4CF-0F90-CD01-AB12B0BB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68"/>
            <a:ext cx="10515600" cy="1325563"/>
          </a:xfr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History</a:t>
            </a:r>
          </a:p>
        </p:txBody>
      </p:sp>
    </p:spTree>
    <p:extLst>
      <p:ext uri="{BB962C8B-B14F-4D97-AF65-F5344CB8AC3E}">
        <p14:creationId xmlns:p14="http://schemas.microsoft.com/office/powerpoint/2010/main" val="23808145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11D4D-237C-9D58-E55B-2ABFCFF7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589EE-B761-A1F2-C422-9F50E782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44521-C7AE-F055-81E1-94D1AB46706B}"/>
              </a:ext>
            </a:extLst>
          </p:cNvPr>
          <p:cNvCxnSpPr>
            <a:cxnSpLocks/>
          </p:cNvCxnSpPr>
          <p:nvPr/>
        </p:nvCxnSpPr>
        <p:spPr>
          <a:xfrm>
            <a:off x="1668379" y="4908882"/>
            <a:ext cx="4283242" cy="0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>
            <a:outerShdw blurRad="351618" dist="38100" dir="2700000" algn="tl" rotWithShape="0">
              <a:prstClr val="black">
                <a:alpha val="25766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D63C44-8CA6-C04A-9F49-93A5451686EF}"/>
              </a:ext>
            </a:extLst>
          </p:cNvPr>
          <p:cNvCxnSpPr>
            <a:cxnSpLocks/>
          </p:cNvCxnSpPr>
          <p:nvPr/>
        </p:nvCxnSpPr>
        <p:spPr>
          <a:xfrm>
            <a:off x="5951621" y="4908882"/>
            <a:ext cx="4283242" cy="0"/>
          </a:xfrm>
          <a:prstGeom prst="line">
            <a:avLst/>
          </a:prstGeom>
          <a:ln w="76200">
            <a:solidFill>
              <a:schemeClr val="bg1"/>
            </a:solidFill>
            <a:headEnd type="oval"/>
            <a:tailEnd type="oval"/>
          </a:ln>
          <a:effectLst>
            <a:outerShdw blurRad="350909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93C43F8-ABF0-EFCC-0B22-462BEF36908B}"/>
              </a:ext>
            </a:extLst>
          </p:cNvPr>
          <p:cNvSpPr txBox="1">
            <a:spLocks/>
          </p:cNvSpPr>
          <p:nvPr/>
        </p:nvSpPr>
        <p:spPr>
          <a:xfrm>
            <a:off x="4759492" y="4940696"/>
            <a:ext cx="2384258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0968BF4-4237-7BFD-229F-6C334C6EBCDE}"/>
              </a:ext>
            </a:extLst>
          </p:cNvPr>
          <p:cNvSpPr txBox="1">
            <a:spLocks/>
          </p:cNvSpPr>
          <p:nvPr/>
        </p:nvSpPr>
        <p:spPr>
          <a:xfrm>
            <a:off x="9042734" y="4940696"/>
            <a:ext cx="2384258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89EA1-97CC-A3D9-82D4-F6BDD6C39F49}"/>
              </a:ext>
            </a:extLst>
          </p:cNvPr>
          <p:cNvSpPr txBox="1"/>
          <p:nvPr/>
        </p:nvSpPr>
        <p:spPr>
          <a:xfrm>
            <a:off x="475244" y="2218767"/>
            <a:ext cx="3328726" cy="1938992"/>
          </a:xfrm>
          <a:prstGeom prst="rect">
            <a:avLst/>
          </a:prstGeom>
          <a:noFill/>
          <a:effectLst>
            <a:outerShdw blurRad="349492" dist="38100" dir="2700000" algn="tl" rotWithShape="0">
              <a:prstClr val="black">
                <a:alpha val="26165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LB1089 passed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governor vetoed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A855E-839A-B0CA-D9F9-8808D3CA5317}"/>
              </a:ext>
            </a:extLst>
          </p:cNvPr>
          <p:cNvSpPr txBox="1"/>
          <p:nvPr/>
        </p:nvSpPr>
        <p:spPr>
          <a:xfrm>
            <a:off x="4587086" y="2246735"/>
            <a:ext cx="3328726" cy="1446550"/>
          </a:xfrm>
          <a:prstGeom prst="rect">
            <a:avLst/>
          </a:prstGeom>
          <a:noFill/>
          <a:effectLst>
            <a:outerShdw blurRad="349492" dist="38100" dir="2700000" algn="tl" rotWithShape="0">
              <a:prstClr val="black">
                <a:alpha val="26165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LB705 passed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the governor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234E161-B091-3565-C9A6-37B28EF5E53F}"/>
              </a:ext>
            </a:extLst>
          </p:cNvPr>
          <p:cNvSpPr txBox="1">
            <a:spLocks/>
          </p:cNvSpPr>
          <p:nvPr/>
        </p:nvSpPr>
        <p:spPr>
          <a:xfrm>
            <a:off x="476250" y="4940696"/>
            <a:ext cx="2384258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FAD37-F820-514B-09FB-5123C826F393}"/>
              </a:ext>
            </a:extLst>
          </p:cNvPr>
          <p:cNvSpPr txBox="1"/>
          <p:nvPr/>
        </p:nvSpPr>
        <p:spPr>
          <a:xfrm>
            <a:off x="8655815" y="2246735"/>
            <a:ext cx="3328726" cy="1569660"/>
          </a:xfrm>
          <a:prstGeom prst="rect">
            <a:avLst/>
          </a:prstGeom>
          <a:noFill/>
          <a:effectLst>
            <a:outerShdw blurRad="349492" dist="38100" dir="2700000" algn="tl" rotWithShape="0">
              <a:prstClr val="black">
                <a:alpha val="26165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began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class of 2025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35762A6-2DFE-1FFC-08D2-686113870A77}"/>
              </a:ext>
            </a:extLst>
          </p:cNvPr>
          <p:cNvSpPr txBox="1">
            <a:spLocks/>
          </p:cNvSpPr>
          <p:nvPr/>
        </p:nvSpPr>
        <p:spPr>
          <a:xfrm>
            <a:off x="838200" y="251868"/>
            <a:ext cx="10515600" cy="1325563"/>
          </a:xfrm>
          <a:prstGeom prst="rect">
            <a:avLst/>
          </a:prstGeom>
          <a:effectLst>
            <a:outerShdw blurRad="352926" dist="38100" dir="2700000" algn="tl" rotWithShape="0">
              <a:prstClr val="black">
                <a:alpha val="26023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History</a:t>
            </a:r>
          </a:p>
        </p:txBody>
      </p:sp>
    </p:spTree>
    <p:extLst>
      <p:ext uri="{BB962C8B-B14F-4D97-AF65-F5344CB8AC3E}">
        <p14:creationId xmlns:p14="http://schemas.microsoft.com/office/powerpoint/2010/main" val="32441488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9C22C4-3DD9-616B-EEFE-5049D6D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37D19C41-39C2-F1C7-E6A0-D3B6C079CE1F}"/>
              </a:ext>
            </a:extLst>
          </p:cNvPr>
          <p:cNvSpPr/>
          <p:nvPr/>
        </p:nvSpPr>
        <p:spPr>
          <a:xfrm>
            <a:off x="6172200" y="1924050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600" kern="1200" dirty="0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372E2F7F-1775-668B-628E-A321830BC5A2}"/>
              </a:ext>
            </a:extLst>
          </p:cNvPr>
          <p:cNvSpPr/>
          <p:nvPr/>
        </p:nvSpPr>
        <p:spPr>
          <a:xfrm>
            <a:off x="3701850" y="1924050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600" kern="1200" dirty="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D87C8CF4-C703-8039-F4E7-A0BD50C2DF73}"/>
              </a:ext>
            </a:extLst>
          </p:cNvPr>
          <p:cNvSpPr/>
          <p:nvPr/>
        </p:nvSpPr>
        <p:spPr>
          <a:xfrm>
            <a:off x="1231430" y="1924050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600" kern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7E12F-28DB-AD8F-913B-19C93AA3A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91" y="2138666"/>
            <a:ext cx="1738016" cy="852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AD1E3-27E4-528C-D3B1-B56F7C771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695" y="2018955"/>
            <a:ext cx="1239401" cy="1239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C892E-C674-6A5A-3A0E-9B4B9A1EB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77" y="2087847"/>
            <a:ext cx="1382753" cy="11197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3DAB1E-79D5-D8E2-F6B6-4613A217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62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FAFSA Task Force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6E7BAFE-647A-1217-DA09-B731425E6D6C}"/>
              </a:ext>
            </a:extLst>
          </p:cNvPr>
          <p:cNvSpPr/>
          <p:nvPr/>
        </p:nvSpPr>
        <p:spPr>
          <a:xfrm>
            <a:off x="8718871" y="1917701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tx1"/>
                </a:solidFill>
              </a:rPr>
              <a:t>A Nebrask</a:t>
            </a:r>
            <a:r>
              <a:rPr lang="en-US" sz="2400" b="1" dirty="0">
                <a:solidFill>
                  <a:schemeClr val="tx1"/>
                </a:solidFill>
              </a:rPr>
              <a:t>a private foundation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F22E32B-8448-B584-7795-DA95D3DB8871}"/>
              </a:ext>
            </a:extLst>
          </p:cNvPr>
          <p:cNvSpPr/>
          <p:nvPr/>
        </p:nvSpPr>
        <p:spPr>
          <a:xfrm>
            <a:off x="1231430" y="3625129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tx1"/>
                </a:solidFill>
              </a:rPr>
              <a:t>School administrators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BB9A4A8-8459-482C-0BDE-319F6E77DEE8}"/>
              </a:ext>
            </a:extLst>
          </p:cNvPr>
          <p:cNvSpPr/>
          <p:nvPr/>
        </p:nvSpPr>
        <p:spPr>
          <a:xfrm>
            <a:off x="3727244" y="3625129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tx1"/>
                </a:solidFill>
              </a:rPr>
              <a:t>School counselors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ACB96B16-0359-B839-05FC-134507D39729}"/>
              </a:ext>
            </a:extLst>
          </p:cNvPr>
          <p:cNvSpPr/>
          <p:nvPr/>
        </p:nvSpPr>
        <p:spPr>
          <a:xfrm>
            <a:off x="6223058" y="3625128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tx1"/>
                </a:solidFill>
              </a:rPr>
              <a:t>College financial aid officers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5749ACDF-426D-2B6B-E8A5-45C41F169AE1}"/>
              </a:ext>
            </a:extLst>
          </p:cNvPr>
          <p:cNvSpPr/>
          <p:nvPr/>
        </p:nvSpPr>
        <p:spPr>
          <a:xfrm>
            <a:off x="8718872" y="3625128"/>
            <a:ext cx="2209309" cy="1436051"/>
          </a:xfrm>
          <a:custGeom>
            <a:avLst/>
            <a:gdLst>
              <a:gd name="csX0" fmla="*/ 0 w 2209309"/>
              <a:gd name="csY0" fmla="*/ 239347 h 1436051"/>
              <a:gd name="csX1" fmla="*/ 239347 w 2209309"/>
              <a:gd name="csY1" fmla="*/ 0 h 1436051"/>
              <a:gd name="csX2" fmla="*/ 1969962 w 2209309"/>
              <a:gd name="csY2" fmla="*/ 0 h 1436051"/>
              <a:gd name="csX3" fmla="*/ 2209309 w 2209309"/>
              <a:gd name="csY3" fmla="*/ 239347 h 1436051"/>
              <a:gd name="csX4" fmla="*/ 2209309 w 2209309"/>
              <a:gd name="csY4" fmla="*/ 1196704 h 1436051"/>
              <a:gd name="csX5" fmla="*/ 1969962 w 2209309"/>
              <a:gd name="csY5" fmla="*/ 1436051 h 1436051"/>
              <a:gd name="csX6" fmla="*/ 239347 w 2209309"/>
              <a:gd name="csY6" fmla="*/ 1436051 h 1436051"/>
              <a:gd name="csX7" fmla="*/ 0 w 2209309"/>
              <a:gd name="csY7" fmla="*/ 1196704 h 1436051"/>
              <a:gd name="csX8" fmla="*/ 0 w 2209309"/>
              <a:gd name="csY8" fmla="*/ 239347 h 1436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09309" h="1436051">
                <a:moveTo>
                  <a:pt x="0" y="239347"/>
                </a:moveTo>
                <a:cubicBezTo>
                  <a:pt x="0" y="107159"/>
                  <a:pt x="107159" y="0"/>
                  <a:pt x="239347" y="0"/>
                </a:cubicBezTo>
                <a:lnTo>
                  <a:pt x="1969962" y="0"/>
                </a:lnTo>
                <a:cubicBezTo>
                  <a:pt x="2102150" y="0"/>
                  <a:pt x="2209309" y="107159"/>
                  <a:pt x="2209309" y="239347"/>
                </a:cubicBezTo>
                <a:lnTo>
                  <a:pt x="2209309" y="1196704"/>
                </a:lnTo>
                <a:cubicBezTo>
                  <a:pt x="2209309" y="1328892"/>
                  <a:pt x="2102150" y="1436051"/>
                  <a:pt x="1969962" y="1436051"/>
                </a:cubicBezTo>
                <a:lnTo>
                  <a:pt x="239347" y="1436051"/>
                </a:lnTo>
                <a:cubicBezTo>
                  <a:pt x="107159" y="1436051"/>
                  <a:pt x="0" y="1328892"/>
                  <a:pt x="0" y="1196704"/>
                </a:cubicBezTo>
                <a:lnTo>
                  <a:pt x="0" y="239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462" tIns="283462" rIns="283462" bIns="283462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Youth serving CBOs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6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EC7B0-620A-8926-EA64-5016EABA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5B1E3-C556-9170-376A-9EEFF79C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882"/>
            <a:ext cx="10515600" cy="1325563"/>
          </a:xfrm>
          <a:effectLst>
            <a:outerShdw blurRad="368199" dist="38100" dir="2700000" algn="tl" rotWithShape="0">
              <a:prstClr val="black">
                <a:alpha val="23894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Force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1DD3-2944-D872-9312-D19C79A7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340"/>
            <a:ext cx="10515600" cy="4351338"/>
          </a:xfrm>
          <a:effectLst>
            <a:outerShdw blurRad="368199" dist="38100" dir="2700000" algn="tl" rotWithShape="0">
              <a:prstClr val="black">
                <a:alpha val="23894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conducted with </a:t>
            </a:r>
            <a:r>
              <a:rPr lang="en-US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counselors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determine what was needed to support implementation.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included: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explain the law and WHY it is needed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support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awareness 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435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72B8-F71B-AE7C-4352-4A0FE1B3E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F64F66-09F4-7A8B-3C43-C0ECE42E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5939C-1FF7-8E00-0E20-4CDFC541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840"/>
            <a:ext cx="10515600" cy="1325563"/>
          </a:xfrm>
          <a:effectLst>
            <a:outerShdw blurRad="368199" dist="38100" dir="2700000" algn="tl" rotWithShape="0">
              <a:prstClr val="black">
                <a:alpha val="23894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948A-D448-A00F-BBFA-F74CE5B4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340"/>
            <a:ext cx="7423484" cy="4351338"/>
          </a:xfrm>
          <a:effectLst>
            <a:outerShdw blurRad="368199" dist="38100" dir="2700000" algn="tl" rotWithShape="0">
              <a:prstClr val="black">
                <a:alpha val="23894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findings, we developed and launched: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completion </a:t>
            </a:r>
            <a:r>
              <a:rPr lang="en-US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website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Nebraska Department of Education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completion </a:t>
            </a:r>
            <a:r>
              <a:rPr lang="en-US" b="1" dirty="0">
                <a:solidFill>
                  <a:srgbClr val="F888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EducationQuest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biennial Symposium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8E2BE-58B0-7392-6B09-9A4359C2D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3243" y="1336463"/>
            <a:ext cx="6427031" cy="6429830"/>
          </a:xfrm>
          <a:prstGeom prst="ellipse">
            <a:avLst/>
          </a:prstGeom>
          <a:effectLst>
            <a:outerShdw blurRad="373533" dist="38100" dir="2700000" sx="99812" sy="99812" algn="tl" rotWithShape="0">
              <a:prstClr val="black">
                <a:alpha val="27075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4297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1272-71C8-FE9E-2E46-61BDA8EB1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E6D98-EB1C-1666-15F6-2E3D6CF94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F26E-BCCE-0196-E11B-D75324586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604" y="1357075"/>
            <a:ext cx="10064791" cy="4143850"/>
          </a:xfrm>
          <a:prstGeom prst="rect">
            <a:avLst/>
          </a:prstGeom>
          <a:effectLst>
            <a:outerShdw blurRad="184470" sx="102000" sy="102000" algn="ctr" rotWithShape="0">
              <a:prstClr val="black">
                <a:alpha val="1674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6095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7A9F08EBF8748A2D4EBC10E530C16" ma:contentTypeVersion="10" ma:contentTypeDescription="Create a new document." ma:contentTypeScope="" ma:versionID="330e3fc62fda73acbbf25889255f20f8">
  <xsd:schema xmlns:xsd="http://www.w3.org/2001/XMLSchema" xmlns:xs="http://www.w3.org/2001/XMLSchema" xmlns:p="http://schemas.microsoft.com/office/2006/metadata/properties" xmlns:ns2="1204a284-bb38-400e-84e5-5de7e78c72f4" xmlns:ns3="fa7c87e2-ed66-4d65-b330-e34d7443e1f1" targetNamespace="http://schemas.microsoft.com/office/2006/metadata/properties" ma:root="true" ma:fieldsID="b1dfc256c80c2ac0f8a62436fa5d6900" ns2:_="" ns3:_="">
    <xsd:import namespace="1204a284-bb38-400e-84e5-5de7e78c72f4"/>
    <xsd:import namespace="fa7c87e2-ed66-4d65-b330-e34d7443e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4a284-bb38-400e-84e5-5de7e78c7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0ecd75a-a915-44f8-8724-3c760d1fe1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c87e2-ed66-4d65-b330-e34d7443e1f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7ee519-5235-47e3-bf3a-72b03727828f}" ma:internalName="TaxCatchAll" ma:showField="CatchAllData" ma:web="fa7c87e2-ed66-4d65-b330-e34d7443e1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04a284-bb38-400e-84e5-5de7e78c72f4">
      <Terms xmlns="http://schemas.microsoft.com/office/infopath/2007/PartnerControls"/>
    </lcf76f155ced4ddcb4097134ff3c332f>
    <TaxCatchAll xmlns="fa7c87e2-ed66-4d65-b330-e34d7443e1f1" xsi:nil="true"/>
  </documentManagement>
</p:properties>
</file>

<file path=customXml/itemProps1.xml><?xml version="1.0" encoding="utf-8"?>
<ds:datastoreItem xmlns:ds="http://schemas.openxmlformats.org/officeDocument/2006/customXml" ds:itemID="{07B70893-881B-424E-BFF5-E14E6E2BB4A5}"/>
</file>

<file path=customXml/itemProps2.xml><?xml version="1.0" encoding="utf-8"?>
<ds:datastoreItem xmlns:ds="http://schemas.openxmlformats.org/officeDocument/2006/customXml" ds:itemID="{E201E5D2-17E9-49C4-9C2A-13426D1766AC}"/>
</file>

<file path=customXml/itemProps3.xml><?xml version="1.0" encoding="utf-8"?>
<ds:datastoreItem xmlns:ds="http://schemas.openxmlformats.org/officeDocument/2006/customXml" ds:itemID="{0997E38C-F4D6-4FA3-A606-207122E0BFBD}"/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191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Legislative History</vt:lpstr>
      <vt:lpstr>PowerPoint Presentation</vt:lpstr>
      <vt:lpstr>Nebraska FAFSA Task Force</vt:lpstr>
      <vt:lpstr>Task Force Gap Analysis</vt:lpstr>
      <vt:lpstr>FAFSA Support</vt:lpstr>
      <vt:lpstr>PowerPoint Presentation</vt:lpstr>
      <vt:lpstr>Nebraska FAFSA Completion</vt:lpstr>
      <vt:lpstr>PowerPoint Presentation</vt:lpstr>
      <vt:lpstr>Support Ahead</vt:lpstr>
      <vt:lpstr>PowerPoint Presentation</vt:lpstr>
    </vt:vector>
  </TitlesOfParts>
  <Company>Foundation for Educational Services, Inc. (FES)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Drumheller</dc:creator>
  <cp:lastModifiedBy>Katie Chock</cp:lastModifiedBy>
  <cp:revision>9</cp:revision>
  <dcterms:created xsi:type="dcterms:W3CDTF">2026-05-18T20:52:22Z</dcterms:created>
  <dcterms:modified xsi:type="dcterms:W3CDTF">2026-06-09T15:32:02Z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0x0101008F67A9F08EBF8748A2D4EBC10E530C16</vt:lpwstr>
  </property>
</Properties>
</file>